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ts" ContentType="video/unknown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275" r:id="rId2"/>
    <p:sldId id="466" r:id="rId3"/>
    <p:sldId id="463" r:id="rId4"/>
    <p:sldId id="464" r:id="rId5"/>
    <p:sldId id="465" r:id="rId6"/>
    <p:sldId id="467" r:id="rId7"/>
    <p:sldId id="468" r:id="rId8"/>
    <p:sldId id="469" r:id="rId9"/>
    <p:sldId id="470" r:id="rId10"/>
    <p:sldId id="471" r:id="rId11"/>
    <p:sldId id="472" r:id="rId12"/>
    <p:sldId id="473" r:id="rId13"/>
    <p:sldId id="414" r:id="rId14"/>
    <p:sldId id="415" r:id="rId15"/>
    <p:sldId id="262" r:id="rId16"/>
  </p:sldIdLst>
  <p:sldSz cx="12192000" cy="6858000"/>
  <p:notesSz cx="6858000" cy="9144000"/>
  <p:embeddedFontLst>
    <p:embeddedFont>
      <p:font typeface="Calibri" pitchFamily="34" charset="0"/>
      <p:regular r:id="rId18"/>
      <p:bold r:id="rId19"/>
      <p:italic r:id="rId20"/>
      <p:boldItalic r:id="rId21"/>
    </p:embeddedFont>
    <p:embeddedFont>
      <p:font typeface="Arial Black" pitchFamily="34" charset="0"/>
      <p:bold r:id="rId22"/>
    </p:embeddedFont>
    <p:embeddedFont>
      <p:font typeface="Colosseum Bold"/>
      <p:bold r:id="rId23"/>
    </p:embeddedFont>
    <p:embeddedFont>
      <p:font typeface="ＭＳ Ｐゴシック" pitchFamily="34" charset="-128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5F5F5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7" autoAdjust="0"/>
    <p:restoredTop sz="94660"/>
  </p:normalViewPr>
  <p:slideViewPr>
    <p:cSldViewPr snapToGrid="0">
      <p:cViewPr>
        <p:scale>
          <a:sx n="94" d="100"/>
          <a:sy n="94" d="100"/>
        </p:scale>
        <p:origin x="-108" y="-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EF5149-E991-403C-BD16-0AC03CFA03F9}" type="datetimeFigureOut">
              <a:rPr lang="en-IE" smtClean="0"/>
              <a:t>26/11/2020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860CDD-8AD7-4082-A2E2-1C7BE4AEFDB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0674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Mens">
    <p:bg>
      <p:bgPr>
        <a:blipFill dpi="0" rotWithShape="1">
          <a:blip r:embed="rId2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0243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5774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1688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2017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blipFill dpi="0" rotWithShape="1">
          <a:blip r:embed="rId2">
            <a:lum/>
          </a:blip>
          <a:srcRect/>
          <a:stretch>
            <a:fillRect t="-2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6472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156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64BC47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2EC79F54-E5CF-4DF4-B7BE-76690F2504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3C81664A-81BD-441F-B077-AA3760E6D5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273833" y="2949678"/>
            <a:ext cx="5644606" cy="95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6815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952751" y="3818467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3067" dirty="0"/>
          </a:p>
        </p:txBody>
      </p:sp>
      <p:pic>
        <p:nvPicPr>
          <p:cNvPr id="6" name="Picture 7" descr="WR_BRANDMARK_S_ST_RGB_P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518" y="1"/>
            <a:ext cx="2618316" cy="401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484076"/>
            <a:ext cx="10368000" cy="360000"/>
          </a:xfrm>
        </p:spPr>
        <p:txBody>
          <a:bodyPr>
            <a:noAutofit/>
          </a:bodyPr>
          <a:lstStyle>
            <a:lvl1pPr>
              <a:defRPr sz="4267" baseline="0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0"/>
          </p:nvPr>
        </p:nvSpPr>
        <p:spPr>
          <a:xfrm>
            <a:off x="914400" y="5144729"/>
            <a:ext cx="10368000" cy="36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ctr">
              <a:lnSpc>
                <a:spcPts val="3467"/>
              </a:lnSpc>
              <a:buNone/>
              <a:defRPr sz="3467" cap="all"/>
            </a:lvl1pPr>
            <a:lvl2pPr marL="0" indent="0" algn="ctr">
              <a:lnSpc>
                <a:spcPts val="3467"/>
              </a:lnSpc>
              <a:buNone/>
              <a:defRPr sz="3467" cap="all"/>
            </a:lvl2pPr>
            <a:lvl3pPr marL="0" indent="0" algn="ctr">
              <a:lnSpc>
                <a:spcPts val="3467"/>
              </a:lnSpc>
              <a:buNone/>
              <a:defRPr sz="3467" cap="all"/>
            </a:lvl3pPr>
            <a:lvl4pPr marL="0" indent="0" algn="ctr">
              <a:lnSpc>
                <a:spcPts val="3467"/>
              </a:lnSpc>
              <a:buNone/>
              <a:defRPr sz="3467" cap="all"/>
            </a:lvl4pPr>
            <a:lvl5pPr marL="0" indent="0" algn="ctr">
              <a:lnSpc>
                <a:spcPts val="3467"/>
              </a:lnSpc>
              <a:buNone/>
              <a:defRPr sz="3467" cap="all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11"/>
          </p:nvPr>
        </p:nvSpPr>
        <p:spPr>
          <a:xfrm>
            <a:off x="914400" y="5786803"/>
            <a:ext cx="10368000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indent="0" algn="ctr">
              <a:lnSpc>
                <a:spcPts val="1867"/>
              </a:lnSpc>
              <a:buNone/>
              <a:defRPr sz="1867" cap="all">
                <a:solidFill>
                  <a:srgbClr val="7F7F7F"/>
                </a:solidFill>
              </a:defRPr>
            </a:lvl1pPr>
            <a:lvl2pPr indent="0" algn="ctr">
              <a:buNone/>
              <a:defRPr sz="1867" cap="all"/>
            </a:lvl2pPr>
            <a:lvl3pPr indent="0" algn="ctr">
              <a:buNone/>
              <a:defRPr sz="1867" cap="all"/>
            </a:lvl3pPr>
            <a:lvl4pPr indent="0" algn="ctr">
              <a:buNone/>
              <a:defRPr sz="1867" cap="all"/>
            </a:lvl4pPr>
            <a:lvl5pPr indent="0" algn="ctr">
              <a:buNone/>
              <a:defRPr sz="1867" cap="all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7259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WHITE_BC18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952751" y="3818467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3067" dirty="0"/>
          </a:p>
        </p:txBody>
      </p:sp>
      <p:pic>
        <p:nvPicPr>
          <p:cNvPr id="6" name="Picture 7" descr="WR_BRANDMARK_S_ST_RGB_P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1" y="1"/>
            <a:ext cx="2288116" cy="350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934" y="6248401"/>
            <a:ext cx="2571751" cy="46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484076"/>
            <a:ext cx="10368000" cy="360000"/>
          </a:xfrm>
        </p:spPr>
        <p:txBody>
          <a:bodyPr>
            <a:noAutofit/>
          </a:bodyPr>
          <a:lstStyle>
            <a:lvl1pPr>
              <a:defRPr sz="4267" baseline="0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0"/>
          </p:nvPr>
        </p:nvSpPr>
        <p:spPr>
          <a:xfrm>
            <a:off x="914400" y="5059361"/>
            <a:ext cx="10368000" cy="36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ctr">
              <a:lnSpc>
                <a:spcPts val="3467"/>
              </a:lnSpc>
              <a:buNone/>
              <a:defRPr sz="3467" cap="all"/>
            </a:lvl1pPr>
            <a:lvl2pPr marL="0" indent="0" algn="ctr">
              <a:lnSpc>
                <a:spcPts val="3467"/>
              </a:lnSpc>
              <a:buNone/>
              <a:defRPr sz="3467" cap="all"/>
            </a:lvl2pPr>
            <a:lvl3pPr marL="0" indent="0" algn="ctr">
              <a:lnSpc>
                <a:spcPts val="3467"/>
              </a:lnSpc>
              <a:buNone/>
              <a:defRPr sz="3467" cap="all"/>
            </a:lvl3pPr>
            <a:lvl4pPr marL="0" indent="0" algn="ctr">
              <a:lnSpc>
                <a:spcPts val="3467"/>
              </a:lnSpc>
              <a:buNone/>
              <a:defRPr sz="3467" cap="all"/>
            </a:lvl4pPr>
            <a:lvl5pPr marL="0" indent="0" algn="ctr">
              <a:lnSpc>
                <a:spcPts val="3467"/>
              </a:lnSpc>
              <a:buNone/>
              <a:defRPr sz="3467" cap="all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11"/>
          </p:nvPr>
        </p:nvSpPr>
        <p:spPr>
          <a:xfrm>
            <a:off x="914400" y="5544927"/>
            <a:ext cx="10368000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indent="0" algn="ctr">
              <a:lnSpc>
                <a:spcPts val="1867"/>
              </a:lnSpc>
              <a:buNone/>
              <a:defRPr sz="1867" cap="all">
                <a:solidFill>
                  <a:srgbClr val="7F7F7F"/>
                </a:solidFill>
              </a:defRPr>
            </a:lvl1pPr>
            <a:lvl2pPr indent="0" algn="ctr">
              <a:buNone/>
              <a:defRPr sz="1867" cap="all"/>
            </a:lvl2pPr>
            <a:lvl3pPr indent="0" algn="ctr">
              <a:buNone/>
              <a:defRPr sz="1867" cap="all"/>
            </a:lvl3pPr>
            <a:lvl4pPr indent="0" algn="ctr">
              <a:buNone/>
              <a:defRPr sz="1867" cap="all"/>
            </a:lvl4pPr>
            <a:lvl5pPr indent="0" algn="ctr">
              <a:buNone/>
              <a:defRPr sz="1867" cap="all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22247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R_BRANDMARK_S_ST_RGB_P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9845" y="121244"/>
            <a:ext cx="918633" cy="140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710293" y="1128079"/>
            <a:ext cx="9600000" cy="720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algn="l">
              <a:defRPr sz="4667" cap="all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242" y="222591"/>
            <a:ext cx="7326431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lnSpc>
                <a:spcPct val="100000"/>
              </a:lnSpc>
              <a:buNone/>
              <a:defRPr sz="1200" cap="all">
                <a:solidFill>
                  <a:srgbClr val="7F7F7F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731520" y="2111136"/>
            <a:ext cx="9578773" cy="42248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333"/>
            </a:lvl1pPr>
            <a:lvl2pPr marL="1195887" indent="-243411">
              <a:lnSpc>
                <a:spcPct val="100000"/>
              </a:lnSpc>
              <a:spcBef>
                <a:spcPts val="0"/>
              </a:spcBef>
              <a:defRPr/>
            </a:lvl2pPr>
            <a:lvl3pPr marL="1678475" indent="-241294">
              <a:lnSpc>
                <a:spcPct val="100000"/>
              </a:lnSpc>
              <a:spcBef>
                <a:spcPts val="0"/>
              </a:spcBef>
              <a:defRPr/>
            </a:lvl3pPr>
            <a:lvl4pPr marL="2148364" indent="-241294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/>
            </a:lvl4pPr>
            <a:lvl5pPr marL="2633068" indent="-241294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359243" y="6498590"/>
            <a:ext cx="4804567" cy="180001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00000"/>
              </a:lnSpc>
              <a:buFontTx/>
              <a:buNone/>
              <a:defRPr sz="1200">
                <a:solidFill>
                  <a:srgbClr val="7F7F7F"/>
                </a:solidFill>
              </a:defRPr>
            </a:lvl1pPr>
            <a:lvl2pPr marL="0" indent="0" algn="ctr">
              <a:lnSpc>
                <a:spcPct val="100000"/>
              </a:lnSpc>
              <a:buFontTx/>
              <a:buNone/>
              <a:defRPr sz="1200"/>
            </a:lvl2pPr>
            <a:lvl3pPr marL="0" indent="0" algn="ctr">
              <a:lnSpc>
                <a:spcPct val="100000"/>
              </a:lnSpc>
              <a:buFontTx/>
              <a:buNone/>
              <a:defRPr sz="1200"/>
            </a:lvl3pPr>
            <a:lvl4pPr marL="0" indent="0" algn="ctr">
              <a:lnSpc>
                <a:spcPct val="100000"/>
              </a:lnSpc>
              <a:buFontTx/>
              <a:buNone/>
              <a:defRPr sz="1200"/>
            </a:lvl4pPr>
            <a:lvl5pPr marL="0" indent="0" algn="ctr">
              <a:lnSpc>
                <a:spcPct val="100000"/>
              </a:lnSpc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1396413" y="6498592"/>
            <a:ext cx="622065" cy="180000"/>
          </a:xfrm>
          <a:prstGeom prst="rect">
            <a:avLst/>
          </a:prstGeom>
        </p:spPr>
        <p:txBody>
          <a:bodyPr/>
          <a:lstStyle>
            <a:lvl1pPr algn="r">
              <a:defRPr sz="933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02DB1C1-5C29-1547-82D0-85F347DDA8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8601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R_BRANDMARK_S_ST_RGB_P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9845" y="121244"/>
            <a:ext cx="918633" cy="140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10293" y="1128079"/>
            <a:ext cx="9600000" cy="720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algn="l">
              <a:defRPr sz="4667" cap="all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243" y="222591"/>
            <a:ext cx="7638661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lnSpc>
                <a:spcPct val="100000"/>
              </a:lnSpc>
              <a:buNone/>
              <a:defRPr sz="1200" cap="all">
                <a:solidFill>
                  <a:srgbClr val="7F7F7F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731520" y="2111136"/>
            <a:ext cx="9578773" cy="42248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333"/>
            </a:lvl1pPr>
            <a:lvl2pPr marL="1195887" indent="-243411">
              <a:lnSpc>
                <a:spcPct val="100000"/>
              </a:lnSpc>
              <a:spcBef>
                <a:spcPts val="0"/>
              </a:spcBef>
              <a:defRPr/>
            </a:lvl2pPr>
            <a:lvl3pPr marL="1678475" indent="-241294">
              <a:lnSpc>
                <a:spcPct val="100000"/>
              </a:lnSpc>
              <a:spcBef>
                <a:spcPts val="0"/>
              </a:spcBef>
              <a:defRPr/>
            </a:lvl3pPr>
            <a:lvl4pPr marL="2148364" indent="-241294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/>
            </a:lvl4pPr>
            <a:lvl5pPr marL="2633068" indent="-241294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359243" y="6498590"/>
            <a:ext cx="4804567" cy="180001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00000"/>
              </a:lnSpc>
              <a:buFontTx/>
              <a:buNone/>
              <a:defRPr sz="1200">
                <a:solidFill>
                  <a:srgbClr val="7F7F7F"/>
                </a:solidFill>
              </a:defRPr>
            </a:lvl1pPr>
            <a:lvl2pPr marL="0" indent="0" algn="ctr">
              <a:lnSpc>
                <a:spcPct val="100000"/>
              </a:lnSpc>
              <a:buFontTx/>
              <a:buNone/>
              <a:defRPr sz="1200"/>
            </a:lvl2pPr>
            <a:lvl3pPr marL="0" indent="0" algn="ctr">
              <a:lnSpc>
                <a:spcPct val="100000"/>
              </a:lnSpc>
              <a:buFontTx/>
              <a:buNone/>
              <a:defRPr sz="1200"/>
            </a:lvl3pPr>
            <a:lvl4pPr marL="0" indent="0" algn="ctr">
              <a:lnSpc>
                <a:spcPct val="100000"/>
              </a:lnSpc>
              <a:buFontTx/>
              <a:buNone/>
              <a:defRPr sz="1200"/>
            </a:lvl4pPr>
            <a:lvl5pPr marL="0" indent="0" algn="ctr">
              <a:lnSpc>
                <a:spcPct val="100000"/>
              </a:lnSpc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1396413" y="6498592"/>
            <a:ext cx="622065" cy="180000"/>
          </a:xfrm>
          <a:prstGeom prst="rect">
            <a:avLst/>
          </a:prstGeom>
        </p:spPr>
        <p:txBody>
          <a:bodyPr/>
          <a:lstStyle>
            <a:lvl1pPr algn="r">
              <a:defRPr sz="933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02DB1C1-5C29-1547-82D0-85F347DDA8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239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Master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46F0FCE-1C6A-481B-8EE3-903436A77E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5" t="15298" r="216" b="10668"/>
          <a:stretch/>
        </p:blipFill>
        <p:spPr>
          <a:xfrm rot="16200000" flipV="1">
            <a:off x="3427065" y="-3427069"/>
            <a:ext cx="5337867" cy="1219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6463E6-8ED4-4A26-9E4D-1A8F55D6AD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8329" y="5337865"/>
            <a:ext cx="10135340" cy="767637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FF22073-A13E-4388-89D4-A94B1551B4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8329" y="6101346"/>
            <a:ext cx="10135340" cy="47273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52258124-05DA-48AB-9E2B-E11C39C96B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40039" y="104232"/>
            <a:ext cx="3111918" cy="476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9862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Slide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WR_BRANDMARK_S_ST_RGB_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8677" y="112775"/>
            <a:ext cx="939800" cy="143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710294" y="5679759"/>
            <a:ext cx="11272157" cy="720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algn="l">
              <a:defRPr sz="4667" cap="all">
                <a:solidFill>
                  <a:srgbClr val="FFFFFF"/>
                </a:solidFill>
                <a:latin typeface="Arial Black"/>
                <a:cs typeface="Arial Black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241" y="222591"/>
            <a:ext cx="8467275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lnSpc>
                <a:spcPct val="100000"/>
              </a:lnSpc>
              <a:buNone/>
              <a:defRPr sz="1200" cap="all">
                <a:solidFill>
                  <a:srgbClr val="7F7F7F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359243" y="6498590"/>
            <a:ext cx="4804567" cy="180001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00000"/>
              </a:lnSpc>
              <a:buFontTx/>
              <a:buNone/>
              <a:defRPr sz="1200">
                <a:solidFill>
                  <a:srgbClr val="7F7F7F"/>
                </a:solidFill>
              </a:defRPr>
            </a:lvl1pPr>
            <a:lvl2pPr marL="0" indent="0" algn="ctr">
              <a:lnSpc>
                <a:spcPct val="100000"/>
              </a:lnSpc>
              <a:buFontTx/>
              <a:buNone/>
              <a:defRPr sz="1200"/>
            </a:lvl2pPr>
            <a:lvl3pPr marL="0" indent="0" algn="ctr">
              <a:lnSpc>
                <a:spcPct val="100000"/>
              </a:lnSpc>
              <a:buFontTx/>
              <a:buNone/>
              <a:defRPr sz="1200"/>
            </a:lvl3pPr>
            <a:lvl4pPr marL="0" indent="0" algn="ctr">
              <a:lnSpc>
                <a:spcPct val="100000"/>
              </a:lnSpc>
              <a:buFontTx/>
              <a:buNone/>
              <a:defRPr sz="1200"/>
            </a:lvl4pPr>
            <a:lvl5pPr marL="0" indent="0" algn="ctr">
              <a:lnSpc>
                <a:spcPct val="100000"/>
              </a:lnSpc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1396413" y="6498592"/>
            <a:ext cx="622065" cy="180000"/>
          </a:xfrm>
          <a:prstGeom prst="rect">
            <a:avLst/>
          </a:prstGeom>
        </p:spPr>
        <p:txBody>
          <a:bodyPr/>
          <a:lstStyle>
            <a:lvl1pPr algn="r">
              <a:defRPr sz="933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02DB1C1-5C29-1547-82D0-85F347DDA8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254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10294" y="5679759"/>
            <a:ext cx="11272157" cy="720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algn="l">
              <a:defRPr sz="4667" cap="all">
                <a:solidFill>
                  <a:srgbClr val="FFFFFF"/>
                </a:solidFill>
                <a:latin typeface="Arial Black"/>
                <a:cs typeface="Arial Black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5" descr="WR_BRANDMARK_S_ST_RGB_N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8677" y="112775"/>
            <a:ext cx="939800" cy="143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241" y="222591"/>
            <a:ext cx="8467275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lnSpc>
                <a:spcPct val="100000"/>
              </a:lnSpc>
              <a:buNone/>
              <a:defRPr sz="1200" cap="all">
                <a:solidFill>
                  <a:srgbClr val="7F7F7F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359243" y="6498590"/>
            <a:ext cx="4804567" cy="180001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00000"/>
              </a:lnSpc>
              <a:buFontTx/>
              <a:buNone/>
              <a:defRPr sz="1200">
                <a:solidFill>
                  <a:srgbClr val="7F7F7F"/>
                </a:solidFill>
              </a:defRPr>
            </a:lvl1pPr>
            <a:lvl2pPr marL="0" indent="0" algn="ctr">
              <a:lnSpc>
                <a:spcPct val="100000"/>
              </a:lnSpc>
              <a:buFontTx/>
              <a:buNone/>
              <a:defRPr sz="1200"/>
            </a:lvl2pPr>
            <a:lvl3pPr marL="0" indent="0" algn="ctr">
              <a:lnSpc>
                <a:spcPct val="100000"/>
              </a:lnSpc>
              <a:buFontTx/>
              <a:buNone/>
              <a:defRPr sz="1200"/>
            </a:lvl3pPr>
            <a:lvl4pPr marL="0" indent="0" algn="ctr">
              <a:lnSpc>
                <a:spcPct val="100000"/>
              </a:lnSpc>
              <a:buFontTx/>
              <a:buNone/>
              <a:defRPr sz="1200"/>
            </a:lvl4pPr>
            <a:lvl5pPr marL="0" indent="0" algn="ctr">
              <a:lnSpc>
                <a:spcPct val="100000"/>
              </a:lnSpc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1396413" y="6498592"/>
            <a:ext cx="622065" cy="180000"/>
          </a:xfrm>
          <a:prstGeom prst="rect">
            <a:avLst/>
          </a:prstGeom>
        </p:spPr>
        <p:txBody>
          <a:bodyPr/>
          <a:lstStyle>
            <a:lvl1pPr algn="r">
              <a:defRPr sz="933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02DB1C1-5C29-1547-82D0-85F347DDA8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054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Slide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10294" y="5679759"/>
            <a:ext cx="11272157" cy="720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algn="l">
              <a:defRPr sz="4667" cap="all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5" descr="WR_BRANDMARK_S_ST_RGB_N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8677" y="112775"/>
            <a:ext cx="939800" cy="143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241" y="222591"/>
            <a:ext cx="8467275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lnSpc>
                <a:spcPct val="100000"/>
              </a:lnSpc>
              <a:buNone/>
              <a:defRPr sz="1200" cap="all">
                <a:solidFill>
                  <a:srgbClr val="7F7F7F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359243" y="6498590"/>
            <a:ext cx="4804567" cy="180001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00000"/>
              </a:lnSpc>
              <a:buFontTx/>
              <a:buNone/>
              <a:defRPr sz="1200">
                <a:solidFill>
                  <a:srgbClr val="7F7F7F"/>
                </a:solidFill>
              </a:defRPr>
            </a:lvl1pPr>
            <a:lvl2pPr marL="0" indent="0" algn="ctr">
              <a:lnSpc>
                <a:spcPct val="100000"/>
              </a:lnSpc>
              <a:buFontTx/>
              <a:buNone/>
              <a:defRPr sz="1200"/>
            </a:lvl2pPr>
            <a:lvl3pPr marL="0" indent="0" algn="ctr">
              <a:lnSpc>
                <a:spcPct val="100000"/>
              </a:lnSpc>
              <a:buFontTx/>
              <a:buNone/>
              <a:defRPr sz="1200"/>
            </a:lvl3pPr>
            <a:lvl4pPr marL="0" indent="0" algn="ctr">
              <a:lnSpc>
                <a:spcPct val="100000"/>
              </a:lnSpc>
              <a:buFontTx/>
              <a:buNone/>
              <a:defRPr sz="1200"/>
            </a:lvl4pPr>
            <a:lvl5pPr marL="0" indent="0" algn="ctr">
              <a:lnSpc>
                <a:spcPct val="100000"/>
              </a:lnSpc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1396413" y="6498592"/>
            <a:ext cx="622065" cy="180000"/>
          </a:xfrm>
          <a:prstGeom prst="rect">
            <a:avLst/>
          </a:prstGeom>
        </p:spPr>
        <p:txBody>
          <a:bodyPr/>
          <a:lstStyle>
            <a:lvl1pPr algn="r">
              <a:defRPr sz="933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02DB1C1-5C29-1547-82D0-85F347DDA8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7660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Slide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10294" y="5679759"/>
            <a:ext cx="11272157" cy="720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algn="l">
              <a:defRPr sz="4667" cap="all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5" descr="WR_BRANDMARK_S_ST_RGB_N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8677" y="112775"/>
            <a:ext cx="939800" cy="143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241" y="222591"/>
            <a:ext cx="8467275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lnSpc>
                <a:spcPct val="100000"/>
              </a:lnSpc>
              <a:buNone/>
              <a:defRPr sz="1200" cap="all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359243" y="6498590"/>
            <a:ext cx="4804567" cy="180001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00000"/>
              </a:lnSpc>
              <a:buFontTx/>
              <a:buNone/>
              <a:defRPr sz="1200">
                <a:solidFill>
                  <a:srgbClr val="7F7F7F"/>
                </a:solidFill>
              </a:defRPr>
            </a:lvl1pPr>
            <a:lvl2pPr marL="0" indent="0" algn="ctr">
              <a:lnSpc>
                <a:spcPct val="100000"/>
              </a:lnSpc>
              <a:buFontTx/>
              <a:buNone/>
              <a:defRPr sz="1200"/>
            </a:lvl2pPr>
            <a:lvl3pPr marL="0" indent="0" algn="ctr">
              <a:lnSpc>
                <a:spcPct val="100000"/>
              </a:lnSpc>
              <a:buFontTx/>
              <a:buNone/>
              <a:defRPr sz="1200"/>
            </a:lvl3pPr>
            <a:lvl4pPr marL="0" indent="0" algn="ctr">
              <a:lnSpc>
                <a:spcPct val="100000"/>
              </a:lnSpc>
              <a:buFontTx/>
              <a:buNone/>
              <a:defRPr sz="1200"/>
            </a:lvl4pPr>
            <a:lvl5pPr marL="0" indent="0" algn="ctr">
              <a:lnSpc>
                <a:spcPct val="100000"/>
              </a:lnSpc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1396413" y="6498592"/>
            <a:ext cx="622065" cy="180000"/>
          </a:xfrm>
          <a:prstGeom prst="rect">
            <a:avLst/>
          </a:prstGeom>
        </p:spPr>
        <p:txBody>
          <a:bodyPr/>
          <a:lstStyle>
            <a:lvl1pPr algn="r">
              <a:defRPr sz="933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02DB1C1-5C29-1547-82D0-85F347DDA8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2130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r Slide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10294" y="5679759"/>
            <a:ext cx="11272157" cy="720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algn="l">
              <a:defRPr sz="4667" cap="all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5" descr="WR_BRANDMARK_S_ST_RGB_N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8677" y="112775"/>
            <a:ext cx="939800" cy="143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241" y="222591"/>
            <a:ext cx="8467275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lnSpc>
                <a:spcPct val="100000"/>
              </a:lnSpc>
              <a:buNone/>
              <a:defRPr sz="1200" cap="all">
                <a:solidFill>
                  <a:srgbClr val="7F7F7F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359243" y="6498590"/>
            <a:ext cx="4804567" cy="180001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00000"/>
              </a:lnSpc>
              <a:buFontTx/>
              <a:buNone/>
              <a:defRPr sz="1200">
                <a:solidFill>
                  <a:srgbClr val="7F7F7F"/>
                </a:solidFill>
              </a:defRPr>
            </a:lvl1pPr>
            <a:lvl2pPr marL="0" indent="0" algn="ctr">
              <a:lnSpc>
                <a:spcPct val="100000"/>
              </a:lnSpc>
              <a:buFontTx/>
              <a:buNone/>
              <a:defRPr sz="1200"/>
            </a:lvl2pPr>
            <a:lvl3pPr marL="0" indent="0" algn="ctr">
              <a:lnSpc>
                <a:spcPct val="100000"/>
              </a:lnSpc>
              <a:buFontTx/>
              <a:buNone/>
              <a:defRPr sz="1200"/>
            </a:lvl3pPr>
            <a:lvl4pPr marL="0" indent="0" algn="ctr">
              <a:lnSpc>
                <a:spcPct val="100000"/>
              </a:lnSpc>
              <a:buFontTx/>
              <a:buNone/>
              <a:defRPr sz="1200"/>
            </a:lvl4pPr>
            <a:lvl5pPr marL="0" indent="0" algn="ctr">
              <a:lnSpc>
                <a:spcPct val="100000"/>
              </a:lnSpc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1396413" y="6498592"/>
            <a:ext cx="622065" cy="180000"/>
          </a:xfrm>
          <a:prstGeom prst="rect">
            <a:avLst/>
          </a:prstGeom>
        </p:spPr>
        <p:txBody>
          <a:bodyPr/>
          <a:lstStyle>
            <a:lvl1pPr algn="r">
              <a:defRPr sz="933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02DB1C1-5C29-1547-82D0-85F347DDA8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6572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3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731520" y="5679759"/>
            <a:ext cx="10829653" cy="720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algn="l">
              <a:defRPr sz="4667" cap="all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1" name="Picture 5" descr="WR_BRANDMARK_S_ST_RGB_N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8677" y="112775"/>
            <a:ext cx="939800" cy="143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241" y="222591"/>
            <a:ext cx="8467275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lnSpc>
                <a:spcPct val="100000"/>
              </a:lnSpc>
              <a:buNone/>
              <a:defRPr sz="1200" cap="all">
                <a:solidFill>
                  <a:srgbClr val="7F7F7F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359243" y="6498590"/>
            <a:ext cx="4804567" cy="180001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00000"/>
              </a:lnSpc>
              <a:buFontTx/>
              <a:buNone/>
              <a:defRPr sz="1200">
                <a:solidFill>
                  <a:srgbClr val="7F7F7F"/>
                </a:solidFill>
              </a:defRPr>
            </a:lvl1pPr>
            <a:lvl2pPr marL="0" indent="0" algn="ctr">
              <a:lnSpc>
                <a:spcPct val="100000"/>
              </a:lnSpc>
              <a:buFontTx/>
              <a:buNone/>
              <a:defRPr sz="1200"/>
            </a:lvl2pPr>
            <a:lvl3pPr marL="0" indent="0" algn="ctr">
              <a:lnSpc>
                <a:spcPct val="100000"/>
              </a:lnSpc>
              <a:buFontTx/>
              <a:buNone/>
              <a:defRPr sz="1200"/>
            </a:lvl3pPr>
            <a:lvl4pPr marL="0" indent="0" algn="ctr">
              <a:lnSpc>
                <a:spcPct val="100000"/>
              </a:lnSpc>
              <a:buFontTx/>
              <a:buNone/>
              <a:defRPr sz="1200"/>
            </a:lvl4pPr>
            <a:lvl5pPr marL="0" indent="0" algn="ctr">
              <a:lnSpc>
                <a:spcPct val="100000"/>
              </a:lnSpc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1396413" y="6498592"/>
            <a:ext cx="622065" cy="180000"/>
          </a:xfrm>
          <a:prstGeom prst="rect">
            <a:avLst/>
          </a:prstGeom>
        </p:spPr>
        <p:txBody>
          <a:bodyPr/>
          <a:lstStyle>
            <a:lvl1pPr algn="r">
              <a:defRPr sz="933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02DB1C1-5C29-1547-82D0-85F347DDA8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2365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1" y="2789767"/>
            <a:ext cx="68453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8716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1">
    <p:bg>
      <p:bgPr>
        <a:blipFill dpi="0" rotWithShape="1">
          <a:blip r:embed="rId2">
            <a:lum/>
          </a:blip>
          <a:srcRect/>
          <a:stretch>
            <a:fillRect l="-2000" t="-1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ED1FD48-9265-4B1B-BB8C-BCFAFBF739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9744" y="3772106"/>
            <a:ext cx="7627706" cy="426420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F9B03BF-DEDF-44B2-8CE3-30CA4C383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965" y="5326444"/>
            <a:ext cx="880487" cy="134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itle 44">
            <a:extLst>
              <a:ext uri="{FF2B5EF4-FFF2-40B4-BE49-F238E27FC236}">
                <a16:creationId xmlns:a16="http://schemas.microsoft.com/office/drawing/2014/main" xmlns="" id="{329CF1AB-D59A-48D9-BBA9-B0F0D7F86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744" y="1708030"/>
            <a:ext cx="7627706" cy="2029481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08779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B4D505-8C1E-468B-83AC-C7780ADBB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138" y="347406"/>
            <a:ext cx="11355410" cy="667262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10F1CE5-57D1-425C-BEAC-FE99059568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78D258A-EE14-4264-B4DC-551A19E631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4629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bg>
      <p:bgPr>
        <a:blipFill dpi="0" rotWithShape="1">
          <a:blip r:embed="rId2">
            <a:lum/>
          </a:blip>
          <a:srcRect/>
          <a:stretch>
            <a:fillRect l="-2000"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90A9B5-7FF0-45D4-9B7B-3F8C522C1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259" y="216310"/>
            <a:ext cx="11511115" cy="681037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CAC604-92D1-4B5E-8A92-3448FF9A72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ED853D3-B393-4058-A6FB-309A6F12AC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xmlns="" id="{4C4950BE-E8FD-4D77-998C-791033E808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46049" y="5325204"/>
            <a:ext cx="880487" cy="13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9551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55E7F52-246F-4C86-AEA3-0D8F2AF929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381000" sx="102000" sy="102000" algn="ctr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1855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blipFill dpi="0" rotWithShape="1">
          <a:blip r:embed="rId2">
            <a:lum/>
          </a:blip>
          <a:srcRect/>
          <a:stretch>
            <a:fillRect t="-8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4639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8801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0686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F452BA4-894F-4EE9-A1C2-5057A373CA66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0" y="-4618"/>
            <a:ext cx="12177521" cy="6862618"/>
          </a:xfrm>
          <a:custGeom>
            <a:avLst/>
            <a:gdLst/>
            <a:ahLst/>
            <a:cxnLst/>
            <a:rect l="0" t="0" r="0" b="0"/>
            <a:pathLst>
              <a:path w="12177521" h="6862617">
                <a:moveTo>
                  <a:pt x="0" y="0"/>
                </a:moveTo>
                <a:lnTo>
                  <a:pt x="12190843" y="0"/>
                </a:lnTo>
                <a:lnTo>
                  <a:pt x="12190843" y="6867642"/>
                </a:lnTo>
                <a:lnTo>
                  <a:pt x="0" y="6867642"/>
                </a:lnTo>
                <a:close/>
              </a:path>
            </a:pathLst>
          </a:custGeom>
          <a:ln/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E62462A-433C-492F-B399-876932C28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E38AA88-F079-4BF1-BECD-5A8D7301FC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94175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1" r:id="rId3"/>
    <p:sldLayoutId id="2147483650" r:id="rId4"/>
    <p:sldLayoutId id="2147483652" r:id="rId5"/>
    <p:sldLayoutId id="2147483666" r:id="rId6"/>
    <p:sldLayoutId id="2147483674" r:id="rId7"/>
    <p:sldLayoutId id="2147483668" r:id="rId8"/>
    <p:sldLayoutId id="2147483673" r:id="rId9"/>
    <p:sldLayoutId id="2147483671" r:id="rId10"/>
    <p:sldLayoutId id="2147483670" r:id="rId11"/>
    <p:sldLayoutId id="2147483667" r:id="rId12"/>
    <p:sldLayoutId id="2147483672" r:id="rId13"/>
    <p:sldLayoutId id="2147483669" r:id="rId14"/>
    <p:sldLayoutId id="2147483663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8" r:id="rId21"/>
    <p:sldLayoutId id="2147483689" r:id="rId22"/>
    <p:sldLayoutId id="2147483690" r:id="rId23"/>
    <p:sldLayoutId id="2147483691" r:id="rId24"/>
    <p:sldLayoutId id="2147483692" r:id="rId25"/>
    <p:sldLayoutId id="2147483693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8.ts"/><Relationship Id="rId7" Type="http://schemas.openxmlformats.org/officeDocument/2006/relationships/slideLayout" Target="../slideLayouts/slideLayout5.xml"/><Relationship Id="rId2" Type="http://schemas.openxmlformats.org/officeDocument/2006/relationships/video" Target="../media/media7.ts"/><Relationship Id="rId1" Type="http://schemas.microsoft.com/office/2007/relationships/media" Target="../media/media7.ts"/><Relationship Id="rId6" Type="http://schemas.openxmlformats.org/officeDocument/2006/relationships/video" Target="../media/media9.ts"/><Relationship Id="rId11" Type="http://schemas.openxmlformats.org/officeDocument/2006/relationships/image" Target="../media/image43.png"/><Relationship Id="rId5" Type="http://schemas.microsoft.com/office/2007/relationships/media" Target="../media/media9.ts"/><Relationship Id="rId10" Type="http://schemas.openxmlformats.org/officeDocument/2006/relationships/image" Target="../media/image42.png"/><Relationship Id="rId4" Type="http://schemas.openxmlformats.org/officeDocument/2006/relationships/video" Target="../media/media8.ts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media" Target="../media/media11.ts"/><Relationship Id="rId7" Type="http://schemas.openxmlformats.org/officeDocument/2006/relationships/image" Target="../media/image44.png"/><Relationship Id="rId2" Type="http://schemas.openxmlformats.org/officeDocument/2006/relationships/video" Target="../media/media10.ts"/><Relationship Id="rId1" Type="http://schemas.microsoft.com/office/2007/relationships/media" Target="../media/media10.ts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11.ts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2.ts"/><Relationship Id="rId7" Type="http://schemas.openxmlformats.org/officeDocument/2006/relationships/slideLayout" Target="../slideLayouts/slideLayout5.xml"/><Relationship Id="rId2" Type="http://schemas.openxmlformats.org/officeDocument/2006/relationships/video" Target="../media/media1.ts"/><Relationship Id="rId1" Type="http://schemas.microsoft.com/office/2007/relationships/media" Target="../media/media1.ts"/><Relationship Id="rId6" Type="http://schemas.openxmlformats.org/officeDocument/2006/relationships/video" Target="../media/media3.ts"/><Relationship Id="rId11" Type="http://schemas.openxmlformats.org/officeDocument/2006/relationships/image" Target="../media/image36.png"/><Relationship Id="rId5" Type="http://schemas.microsoft.com/office/2007/relationships/media" Target="../media/media3.ts"/><Relationship Id="rId10" Type="http://schemas.openxmlformats.org/officeDocument/2006/relationships/image" Target="../media/image35.png"/><Relationship Id="rId4" Type="http://schemas.openxmlformats.org/officeDocument/2006/relationships/video" Target="../media/media2.ts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5.ts"/><Relationship Id="rId7" Type="http://schemas.openxmlformats.org/officeDocument/2006/relationships/slideLayout" Target="../slideLayouts/slideLayout5.xml"/><Relationship Id="rId2" Type="http://schemas.openxmlformats.org/officeDocument/2006/relationships/video" Target="../media/media4.ts"/><Relationship Id="rId1" Type="http://schemas.microsoft.com/office/2007/relationships/media" Target="../media/media4.ts"/><Relationship Id="rId6" Type="http://schemas.openxmlformats.org/officeDocument/2006/relationships/video" Target="../media/media6.ts"/><Relationship Id="rId11" Type="http://schemas.openxmlformats.org/officeDocument/2006/relationships/image" Target="../media/image40.png"/><Relationship Id="rId5" Type="http://schemas.microsoft.com/office/2007/relationships/media" Target="../media/media6.ts"/><Relationship Id="rId10" Type="http://schemas.openxmlformats.org/officeDocument/2006/relationships/image" Target="../media/image39.png"/><Relationship Id="rId4" Type="http://schemas.openxmlformats.org/officeDocument/2006/relationships/video" Target="../media/media5.ts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249B4ED9-126E-46EF-A63A-849CD70700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4416" y="5205785"/>
            <a:ext cx="10135340" cy="767637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b="1" dirty="0" smtClean="0"/>
              <a:t>Уровень 1 - Кондиции в </a:t>
            </a:r>
            <a:r>
              <a:rPr lang="ru-RU" b="1" dirty="0"/>
              <a:t>регби</a:t>
            </a:r>
            <a:r>
              <a:rPr lang="ru-RU" b="1" dirty="0" smtClean="0"/>
              <a:t>: Подростки</a:t>
            </a:r>
            <a:endParaRPr lang="en-IE" b="1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xmlns="" id="{5ECC823F-8058-4315-8368-9515E1E6F7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dirty="0" smtClean="0"/>
              <a:t>Место</a:t>
            </a:r>
            <a:r>
              <a:rPr lang="en-US" dirty="0" smtClean="0"/>
              <a:t> </a:t>
            </a:r>
            <a:endParaRPr lang="en-US" dirty="0"/>
          </a:p>
          <a:p>
            <a:r>
              <a:rPr lang="ru-RU" dirty="0" smtClean="0"/>
              <a:t>Дата</a:t>
            </a:r>
            <a:endParaRPr lang="en-US" dirty="0"/>
          </a:p>
          <a:p>
            <a:endParaRPr lang="en-IE" dirty="0"/>
          </a:p>
        </p:txBody>
      </p:sp>
      <p:pic>
        <p:nvPicPr>
          <p:cNvPr id="4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F1FF3FDE-A1DB-46A3-BA04-ADE210788B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38BBB38-041B-45B6-8AB3-2C69FD99A332}"/>
              </a:ext>
            </a:extLst>
          </p:cNvPr>
          <p:cNvSpPr txBox="1"/>
          <p:nvPr/>
        </p:nvSpPr>
        <p:spPr>
          <a:xfrm>
            <a:off x="10909323" y="6397228"/>
            <a:ext cx="1191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Часть</a:t>
            </a:r>
            <a:r>
              <a:rPr lang="en-IE" dirty="0"/>
              <a:t> C</a:t>
            </a:r>
          </a:p>
        </p:txBody>
      </p:sp>
    </p:spTree>
    <p:extLst>
      <p:ext uri="{BB962C8B-B14F-4D97-AF65-F5344CB8AC3E}">
        <p14:creationId xmlns:p14="http://schemas.microsoft.com/office/powerpoint/2010/main" val="2273703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1740E9-B724-4A5D-A1B4-67B728C757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10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5038ED38-CD98-4EC6-BFA9-4BBB5129C5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DFD03C1B-CF31-4886-BCF4-6428F6D17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08" y="265370"/>
            <a:ext cx="10506010" cy="540000"/>
          </a:xfrm>
        </p:spPr>
        <p:txBody>
          <a:bodyPr>
            <a:noAutofit/>
          </a:bodyPr>
          <a:lstStyle/>
          <a:p>
            <a:r>
              <a:rPr lang="ru-RU" b="1" dirty="0" err="1" smtClean="0"/>
              <a:t>Плиометрика</a:t>
            </a:r>
            <a:r>
              <a:rPr lang="ru-RU" b="1" dirty="0" smtClean="0"/>
              <a:t> - примеры 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9B925CD-1258-4940-86A0-0BEC5E0BAEF3}"/>
              </a:ext>
            </a:extLst>
          </p:cNvPr>
          <p:cNvSpPr txBox="1"/>
          <p:nvPr/>
        </p:nvSpPr>
        <p:spPr>
          <a:xfrm>
            <a:off x="1249680" y="4868754"/>
            <a:ext cx="9519920" cy="79060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 </a:t>
            </a:r>
            <a:r>
              <a:rPr lang="ru-RU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плиометрические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упражнения очень хорошо подходят для увеличения скорости. Какие еще </a:t>
            </a:r>
            <a:r>
              <a:rPr lang="ru-RU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плиометрические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упражнения вы знаете? Теперь мы будем практиковать и тренировать </a:t>
            </a:r>
            <a:r>
              <a:rPr lang="ru-RU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плиометрические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упражнения.</a:t>
            </a:r>
            <a:endParaRPr lang="en-IE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Media21-converted">
            <a:hlinkClick r:id="" action="ppaction://media"/>
            <a:extLst>
              <a:ext uri="{FF2B5EF4-FFF2-40B4-BE49-F238E27FC236}">
                <a16:creationId xmlns:a16="http://schemas.microsoft.com/office/drawing/2014/main" xmlns="" id="{C6342B79-BDFC-42F1-8FF1-6BB9A975C7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520" y="1714472"/>
            <a:ext cx="3961516" cy="2228353"/>
          </a:xfrm>
          <a:prstGeom prst="rect">
            <a:avLst/>
          </a:prstGeom>
        </p:spPr>
      </p:pic>
      <p:pic>
        <p:nvPicPr>
          <p:cNvPr id="3" name="Media22-converted">
            <a:hlinkClick r:id="" action="ppaction://media"/>
            <a:extLst>
              <a:ext uri="{FF2B5EF4-FFF2-40B4-BE49-F238E27FC236}">
                <a16:creationId xmlns:a16="http://schemas.microsoft.com/office/drawing/2014/main" xmlns="" id="{1A832F39-1F2A-4901-B0C3-63762063B13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80856" y="1714471"/>
            <a:ext cx="3961516" cy="2228353"/>
          </a:xfrm>
          <a:prstGeom prst="rect">
            <a:avLst/>
          </a:prstGeom>
        </p:spPr>
      </p:pic>
      <p:pic>
        <p:nvPicPr>
          <p:cNvPr id="11" name="Media23-converted">
            <a:hlinkClick r:id="" action="ppaction://media"/>
            <a:extLst>
              <a:ext uri="{FF2B5EF4-FFF2-40B4-BE49-F238E27FC236}">
                <a16:creationId xmlns:a16="http://schemas.microsoft.com/office/drawing/2014/main" xmlns="" id="{192EAD12-445D-4F80-AAF6-D93C3231873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68964" y="1714470"/>
            <a:ext cx="3961516" cy="222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93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6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1740E9-B724-4A5D-A1B4-67B728C757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11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5038ED38-CD98-4EC6-BFA9-4BBB5129C5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5A04DDE5-50D5-476C-869F-FF0D0E2B2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08" y="287134"/>
            <a:ext cx="7200000" cy="540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Ловкость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xmlns="" id="{F4769720-21BF-42A1-B74C-B83F1006328B}"/>
              </a:ext>
            </a:extLst>
          </p:cNvPr>
          <p:cNvSpPr txBox="1">
            <a:spLocks/>
          </p:cNvSpPr>
          <p:nvPr/>
        </p:nvSpPr>
        <p:spPr>
          <a:xfrm>
            <a:off x="719506" y="1545665"/>
            <a:ext cx="10867512" cy="46242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2000" dirty="0"/>
              <a:t>Считается, что для тренировки ловкости используемые действия должны включать в себя как запланированные, так и незапланированные изменения направления движения, чтобы бросить вызов игроку как физически, так и психологически, чтобы побудить игрока  быстро принимать решения.</a:t>
            </a:r>
            <a:endParaRPr lang="en-IE" sz="2000" dirty="0"/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2000" dirty="0" smtClean="0"/>
              <a:t>Есть </a:t>
            </a:r>
            <a:r>
              <a:rPr lang="ru-RU" sz="2000" dirty="0"/>
              <a:t>различные уровни </a:t>
            </a:r>
            <a:r>
              <a:rPr lang="ru-RU" sz="2000" dirty="0" smtClean="0"/>
              <a:t>ловкости, включая: </a:t>
            </a:r>
            <a:endParaRPr lang="en-IE" sz="2000" dirty="0"/>
          </a:p>
          <a:p>
            <a:pPr marL="742950" lvl="1" indent="-285750">
              <a:spcBef>
                <a:spcPts val="0"/>
              </a:spcBef>
              <a:spcAft>
                <a:spcPts val="1000"/>
              </a:spcAft>
            </a:pPr>
            <a:r>
              <a:rPr lang="ru-RU" sz="2000" dirty="0"/>
              <a:t>Резкие остановки</a:t>
            </a:r>
            <a:endParaRPr lang="en-IE" sz="2000" dirty="0"/>
          </a:p>
          <a:p>
            <a:pPr marL="742950" lvl="1" indent="-285750">
              <a:spcBef>
                <a:spcPts val="0"/>
              </a:spcBef>
              <a:spcAft>
                <a:spcPts val="1000"/>
              </a:spcAft>
            </a:pPr>
            <a:r>
              <a:rPr lang="ru-RU" sz="2000" dirty="0"/>
              <a:t>Уход в сторону</a:t>
            </a:r>
            <a:endParaRPr lang="en-IE" sz="2000" dirty="0"/>
          </a:p>
          <a:p>
            <a:pPr marL="742950" lvl="1" indent="-285750">
              <a:spcBef>
                <a:spcPts val="0"/>
              </a:spcBef>
              <a:spcAft>
                <a:spcPts val="1000"/>
              </a:spcAft>
            </a:pPr>
            <a:r>
              <a:rPr lang="ru-RU" sz="2000" dirty="0"/>
              <a:t>Движение по кривой</a:t>
            </a:r>
            <a:endParaRPr lang="en-IE" sz="2000" dirty="0"/>
          </a:p>
          <a:p>
            <a:pPr marL="742950" lvl="1" indent="-285750">
              <a:spcBef>
                <a:spcPts val="0"/>
              </a:spcBef>
              <a:spcAft>
                <a:spcPts val="1000"/>
              </a:spcAft>
            </a:pPr>
            <a:r>
              <a:rPr lang="ru-RU" sz="2000" dirty="0"/>
              <a:t>Полная смена направления.</a:t>
            </a:r>
            <a:endParaRPr lang="en-US" sz="2000" dirty="0"/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2000" dirty="0"/>
              <a:t>Есть ключевые технические моменты, которые следует учитывать, чтобы гарантировать успешное изменение направления движения</a:t>
            </a:r>
            <a:r>
              <a:rPr lang="ru-RU" sz="2000" dirty="0" smtClean="0"/>
              <a:t>:</a:t>
            </a:r>
            <a:endParaRPr lang="en-IE" sz="2000" dirty="0"/>
          </a:p>
          <a:p>
            <a:pPr marL="742950" lvl="1" indent="-285750">
              <a:spcBef>
                <a:spcPts val="0"/>
              </a:spcBef>
              <a:spcAft>
                <a:spcPts val="1000"/>
              </a:spcAft>
            </a:pPr>
            <a:r>
              <a:rPr lang="ru-RU" sz="2000" dirty="0"/>
              <a:t>Низкое расположение центра масс</a:t>
            </a:r>
            <a:r>
              <a:rPr lang="en-IE" sz="2000" dirty="0"/>
              <a:t> </a:t>
            </a:r>
          </a:p>
          <a:p>
            <a:pPr marL="742950" lvl="1" indent="-285750">
              <a:spcBef>
                <a:spcPts val="0"/>
              </a:spcBef>
              <a:spcAft>
                <a:spcPts val="1000"/>
              </a:spcAft>
            </a:pPr>
            <a:r>
              <a:rPr lang="ru-RU" sz="2000" dirty="0"/>
              <a:t>Наклон корпуса по направлению </a:t>
            </a:r>
            <a:r>
              <a:rPr lang="ru-RU" sz="2000" dirty="0" smtClean="0"/>
              <a:t>движения.</a:t>
            </a:r>
            <a:endParaRPr lang="en-IE" sz="1200" dirty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44800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1740E9-B724-4A5D-A1B4-67B728C757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12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5038ED38-CD98-4EC6-BFA9-4BBB5129C5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7F228234-2FE6-4E88-B37B-39C7DE6FA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08" y="296399"/>
            <a:ext cx="7200000" cy="540000"/>
          </a:xfrm>
        </p:spPr>
        <p:txBody>
          <a:bodyPr>
            <a:noAutofit/>
          </a:bodyPr>
          <a:lstStyle/>
          <a:p>
            <a:r>
              <a:rPr lang="ru-RU" b="1" dirty="0" smtClean="0"/>
              <a:t>Ловкость - примеры</a:t>
            </a: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8FD42BE-4264-4212-BB05-62FA848CB30C}"/>
              </a:ext>
            </a:extLst>
          </p:cNvPr>
          <p:cNvSpPr txBox="1"/>
          <p:nvPr/>
        </p:nvSpPr>
        <p:spPr>
          <a:xfrm>
            <a:off x="1351280" y="5737896"/>
            <a:ext cx="9337040" cy="52513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помощью этих упражнений мы хотим сосредоточиться на технике смены направления. Какие еще упражнения </a:t>
            </a:r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ловкость мы могли бы сделать?</a:t>
            </a:r>
            <a:endParaRPr lang="en-IE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Media24-converted">
            <a:hlinkClick r:id="" action="ppaction://media"/>
            <a:extLst>
              <a:ext uri="{FF2B5EF4-FFF2-40B4-BE49-F238E27FC236}">
                <a16:creationId xmlns:a16="http://schemas.microsoft.com/office/drawing/2014/main" xmlns="" id="{341FAA68-22E5-4316-BFB0-C2F20005D5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635" y="1762232"/>
            <a:ext cx="5815395" cy="3271160"/>
          </a:xfrm>
          <a:prstGeom prst="rect">
            <a:avLst/>
          </a:prstGeom>
        </p:spPr>
      </p:pic>
      <p:pic>
        <p:nvPicPr>
          <p:cNvPr id="3" name="Media25-converted">
            <a:hlinkClick r:id="" action="ppaction://media"/>
            <a:extLst>
              <a:ext uri="{FF2B5EF4-FFF2-40B4-BE49-F238E27FC236}">
                <a16:creationId xmlns:a16="http://schemas.microsoft.com/office/drawing/2014/main" xmlns="" id="{6B523B78-538D-49F3-A42A-D80C2C059D2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17971" y="1762233"/>
            <a:ext cx="5815394" cy="327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8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Возврат </a:t>
            </a:r>
            <a:r>
              <a:rPr lang="ru-RU" b="1" dirty="0"/>
              <a:t>к целям и результатам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>
          <a:xfrm>
            <a:off x="1044416" y="1444577"/>
            <a:ext cx="10731500" cy="506798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u="sng" dirty="0"/>
              <a:t>Цели </a:t>
            </a:r>
            <a:r>
              <a:rPr lang="en-US" b="1" u="sng" dirty="0"/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400" dirty="0"/>
              <a:t>Цель этого курса - помочь развить вашу способность подготовить физически юных игроков к игре в регби.</a:t>
            </a:r>
            <a:endParaRPr lang="en-US" sz="2400" dirty="0"/>
          </a:p>
          <a:p>
            <a:pPr marL="0" indent="0">
              <a:lnSpc>
                <a:spcPct val="110000"/>
              </a:lnSpc>
              <a:buNone/>
            </a:pPr>
            <a:endParaRPr lang="en-US" sz="900" dirty="0"/>
          </a:p>
          <a:p>
            <a:pPr marL="0" indent="0">
              <a:buNone/>
            </a:pPr>
            <a:r>
              <a:rPr lang="ru-RU" b="1" u="sng" dirty="0"/>
              <a:t>Результаты </a:t>
            </a:r>
            <a:endParaRPr lang="en-US" b="1" u="sng" dirty="0"/>
          </a:p>
          <a:p>
            <a:pPr marL="0" indent="0">
              <a:lnSpc>
                <a:spcPct val="100000"/>
              </a:lnSpc>
              <a:buNone/>
            </a:pPr>
            <a:r>
              <a:rPr lang="ru-RU" sz="2200" dirty="0"/>
              <a:t>К концу этого курса вы должны быть </a:t>
            </a:r>
            <a:r>
              <a:rPr lang="ru-RU" sz="2200" dirty="0" smtClean="0"/>
              <a:t>способны:</a:t>
            </a:r>
            <a:endParaRPr lang="en-US" sz="2200" dirty="0"/>
          </a:p>
          <a:p>
            <a:pPr marL="285750" indent="-285750">
              <a:lnSpc>
                <a:spcPct val="100000"/>
              </a:lnSpc>
            </a:pPr>
            <a:r>
              <a:rPr lang="ru-RU" sz="2200" dirty="0"/>
              <a:t>Продемонстрировать и провести тест </a:t>
            </a:r>
            <a:r>
              <a:rPr lang="en-US" sz="2200" dirty="0" smtClean="0"/>
              <a:t>‘</a:t>
            </a:r>
            <a:r>
              <a:rPr lang="ru-RU" sz="2200" dirty="0" smtClean="0"/>
              <a:t>приседание </a:t>
            </a:r>
            <a:r>
              <a:rPr lang="ru-RU" sz="2200" dirty="0"/>
              <a:t>с палкой над </a:t>
            </a:r>
            <a:r>
              <a:rPr lang="ru-RU" sz="2200" dirty="0" smtClean="0"/>
              <a:t>головой</a:t>
            </a:r>
            <a:r>
              <a:rPr lang="en-US" sz="2200" dirty="0" smtClean="0"/>
              <a:t>’</a:t>
            </a:r>
            <a:r>
              <a:rPr lang="ru-RU" sz="2200" dirty="0" smtClean="0"/>
              <a:t> </a:t>
            </a:r>
            <a:r>
              <a:rPr lang="ru-RU" sz="2200" dirty="0"/>
              <a:t>и последующие тесты. </a:t>
            </a:r>
            <a:endParaRPr lang="en-US" sz="2200" dirty="0"/>
          </a:p>
          <a:p>
            <a:pPr marL="285750" indent="-285750">
              <a:lnSpc>
                <a:spcPct val="100000"/>
              </a:lnSpc>
            </a:pPr>
            <a:r>
              <a:rPr lang="ru-RU" sz="2200" dirty="0"/>
              <a:t>Выявить любые </a:t>
            </a:r>
            <a:r>
              <a:rPr lang="ru-RU" sz="2200" dirty="0" smtClean="0"/>
              <a:t>ошибки</a:t>
            </a:r>
            <a:r>
              <a:rPr lang="en-US" sz="2200" dirty="0" smtClean="0"/>
              <a:t>,</a:t>
            </a:r>
            <a:r>
              <a:rPr lang="ru-RU" sz="2200" dirty="0" smtClean="0"/>
              <a:t> </a:t>
            </a:r>
            <a:r>
              <a:rPr lang="ru-RU" sz="2200" dirty="0"/>
              <a:t>связанные с тестом </a:t>
            </a:r>
            <a:r>
              <a:rPr lang="en-US" sz="2200" dirty="0" smtClean="0"/>
              <a:t>‘</a:t>
            </a:r>
            <a:r>
              <a:rPr lang="ru-RU" sz="2200" dirty="0" smtClean="0"/>
              <a:t>приседание </a:t>
            </a:r>
            <a:r>
              <a:rPr lang="ru-RU" sz="2200" dirty="0"/>
              <a:t>с палкой над </a:t>
            </a:r>
            <a:r>
              <a:rPr lang="ru-RU" sz="2200" dirty="0" smtClean="0"/>
              <a:t>головой</a:t>
            </a:r>
            <a:r>
              <a:rPr lang="en-US" sz="2200" dirty="0" smtClean="0"/>
              <a:t>’</a:t>
            </a:r>
            <a:r>
              <a:rPr lang="ru-RU" sz="2200" dirty="0" smtClean="0"/>
              <a:t> </a:t>
            </a:r>
            <a:r>
              <a:rPr lang="ru-RU" sz="2200" dirty="0"/>
              <a:t>и </a:t>
            </a:r>
            <a:r>
              <a:rPr lang="ru-RU" sz="2200" dirty="0" smtClean="0"/>
              <a:t>последующи</a:t>
            </a:r>
            <a:r>
              <a:rPr lang="ru-RU" sz="2200" dirty="0" smtClean="0"/>
              <a:t>ми</a:t>
            </a:r>
            <a:r>
              <a:rPr lang="ru-RU" sz="2200" dirty="0" smtClean="0"/>
              <a:t> тестами. </a:t>
            </a:r>
            <a:endParaRPr lang="en-US" sz="2200" dirty="0"/>
          </a:p>
          <a:p>
            <a:pPr marL="285750" indent="-285750">
              <a:lnSpc>
                <a:spcPct val="100000"/>
              </a:lnSpc>
            </a:pPr>
            <a:r>
              <a:rPr lang="ru-RU" sz="2200" dirty="0"/>
              <a:t>Спланировать и провести структурированную разминку с целью снизить риск возможных повреждений и повысить производительность.     </a:t>
            </a:r>
            <a:endParaRPr lang="en-US" sz="2200" dirty="0"/>
          </a:p>
          <a:p>
            <a:pPr marL="285750" indent="-285750">
              <a:lnSpc>
                <a:spcPct val="100000"/>
              </a:lnSpc>
            </a:pPr>
            <a:r>
              <a:rPr lang="ru-RU" sz="2200" dirty="0"/>
              <a:t>Спланировать, создать и провести круговую тренировку с собственным весом с включением </a:t>
            </a:r>
            <a:r>
              <a:rPr lang="ru-RU" sz="2200" dirty="0" smtClean="0"/>
              <a:t>специальных регбийных </a:t>
            </a:r>
            <a:r>
              <a:rPr lang="ru-RU" sz="2200" dirty="0"/>
              <a:t>упражнений с сопротивлением. </a:t>
            </a:r>
            <a:endParaRPr lang="en-US" sz="2200" dirty="0"/>
          </a:p>
          <a:p>
            <a:pPr marL="285750" indent="-285750">
              <a:lnSpc>
                <a:spcPct val="100000"/>
              </a:lnSpc>
            </a:pPr>
            <a:r>
              <a:rPr lang="ru-RU" sz="2200" dirty="0"/>
              <a:t>Спланировать недельную </a:t>
            </a:r>
            <a:r>
              <a:rPr lang="ru-RU" sz="2200" dirty="0" smtClean="0"/>
              <a:t>программу </a:t>
            </a:r>
            <a:r>
              <a:rPr lang="ru-RU" sz="2200" dirty="0"/>
              <a:t>тренировок с сопротивлением. </a:t>
            </a:r>
            <a:endParaRPr lang="en-US" sz="2200" dirty="0"/>
          </a:p>
          <a:p>
            <a:pPr marL="285750" indent="-285750">
              <a:lnSpc>
                <a:spcPct val="100000"/>
              </a:lnSpc>
            </a:pPr>
            <a:r>
              <a:rPr lang="ru-RU" sz="2200" dirty="0"/>
              <a:t>Продемонстрировать и провести тренировку на развитие скорости и ловкости. </a:t>
            </a:r>
            <a:endParaRPr lang="en-US" sz="2200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13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441A926B-F76F-486C-94B8-AC1EF6ED8B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2852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21E832-5E78-46CC-A45A-EBF50A19D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08" y="216310"/>
            <a:ext cx="10157541" cy="681037"/>
          </a:xfrm>
        </p:spPr>
        <p:txBody>
          <a:bodyPr/>
          <a:lstStyle/>
          <a:p>
            <a:r>
              <a:rPr lang="ru-RU" b="1" dirty="0"/>
              <a:t>Подведение итогов</a:t>
            </a:r>
            <a:endParaRPr lang="en-IE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8F15271-5029-4950-A582-2784416719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1066"/>
            <a:ext cx="10448636" cy="4841013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spcAft>
                <a:spcPts val="1200"/>
              </a:spcAft>
            </a:pPr>
            <a:r>
              <a:rPr lang="ru-RU" sz="2600" dirty="0"/>
              <a:t>Преподаватель проведет вас через опросник </a:t>
            </a:r>
            <a:r>
              <a:rPr lang="ru-RU" sz="2600" dirty="0" smtClean="0"/>
              <a:t>вашей </a:t>
            </a:r>
            <a:r>
              <a:rPr lang="ru-RU" sz="2600" dirty="0"/>
              <a:t>компетенции и наметит ваш прогресс в прохождении курса.</a:t>
            </a:r>
            <a:endParaRPr lang="en-IE" sz="2600" dirty="0"/>
          </a:p>
          <a:p>
            <a:pPr marL="285750" indent="-285750">
              <a:spcBef>
                <a:spcPts val="0"/>
              </a:spcBef>
              <a:spcAft>
                <a:spcPts val="1200"/>
              </a:spcAft>
            </a:pPr>
            <a:r>
              <a:rPr lang="ru-RU" sz="2600" dirty="0"/>
              <a:t>Если вы компетентны по всем пунктам, тогда вы получите электронный сертификат на ваш </a:t>
            </a:r>
            <a:r>
              <a:rPr lang="ru-RU" sz="2600" dirty="0" smtClean="0"/>
              <a:t>аккаунт.</a:t>
            </a:r>
            <a:endParaRPr lang="en-IE" sz="2600" dirty="0"/>
          </a:p>
          <a:p>
            <a:pPr marL="285750" indent="-285750">
              <a:spcBef>
                <a:spcPts val="0"/>
              </a:spcBef>
              <a:spcAft>
                <a:spcPts val="1200"/>
              </a:spcAft>
            </a:pPr>
            <a:r>
              <a:rPr lang="ru-RU" sz="2600" dirty="0"/>
              <a:t>Если вы не достигли компетенций по какому-то из </a:t>
            </a:r>
            <a:r>
              <a:rPr lang="ru-RU" sz="2600" dirty="0" smtClean="0"/>
              <a:t>пунктов, тогда </a:t>
            </a:r>
            <a:r>
              <a:rPr lang="ru-RU" sz="2600" dirty="0"/>
              <a:t>вы можете согласовать с преподавателем следующую попытку достигнуть компетенций в будущем. </a:t>
            </a:r>
            <a:endParaRPr lang="en-IE" sz="2600" dirty="0"/>
          </a:p>
          <a:p>
            <a:pPr marL="285750" indent="-285750">
              <a:spcBef>
                <a:spcPts val="0"/>
              </a:spcBef>
              <a:spcAft>
                <a:spcPts val="1200"/>
              </a:spcAft>
            </a:pPr>
            <a:r>
              <a:rPr lang="ru-RU" sz="2600" dirty="0"/>
              <a:t>Убедитесь, что вы зарегистрировались на курс, используя правильный адрес электронной почты.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</a:pPr>
            <a:r>
              <a:rPr lang="ru-RU" sz="2600" dirty="0"/>
              <a:t>Удачи в ваше работе и спасибо за развитие нашей игры</a:t>
            </a:r>
            <a:endParaRPr lang="en-IE" sz="2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6EF1BB-65FD-4C0F-ABB7-473BEB4A93C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14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9B3A3CB9-CE4A-4448-950E-1FE86158BA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60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298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69ADDB-9D88-4BD3-8A25-2BF85F105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Скорость </a:t>
            </a:r>
            <a:r>
              <a:rPr lang="ru-RU" dirty="0"/>
              <a:t>и Ловкость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303111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1740E9-B724-4A5D-A1B4-67B728C757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3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5038ED38-CD98-4EC6-BFA9-4BBB5129C5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BED35FD4-3F7F-4115-8D50-71292BEBD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08" y="316028"/>
            <a:ext cx="7200000" cy="540000"/>
          </a:xfrm>
        </p:spPr>
        <p:txBody>
          <a:bodyPr>
            <a:noAutofit/>
          </a:bodyPr>
          <a:lstStyle/>
          <a:p>
            <a:r>
              <a:rPr lang="ru-RU" b="1" dirty="0"/>
              <a:t>Скорость и </a:t>
            </a:r>
            <a:r>
              <a:rPr lang="ru-RU" b="1" dirty="0" smtClean="0"/>
              <a:t>ловкость</a:t>
            </a:r>
            <a:endParaRPr lang="en-US" b="1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xmlns="" id="{1BDF3965-51EA-47AB-9101-032D3ED6B560}"/>
              </a:ext>
            </a:extLst>
          </p:cNvPr>
          <p:cNvSpPr txBox="1">
            <a:spLocks/>
          </p:cNvSpPr>
          <p:nvPr/>
        </p:nvSpPr>
        <p:spPr>
          <a:xfrm>
            <a:off x="900331" y="1618476"/>
            <a:ext cx="10189269" cy="44572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Aft>
                <a:spcPts val="1200"/>
              </a:spcAft>
            </a:pPr>
            <a:r>
              <a:rPr lang="ru-RU" sz="2600" dirty="0"/>
              <a:t>Скорость - это мера расстояния, пройденного за определенное время, и ее можно </a:t>
            </a:r>
            <a:r>
              <a:rPr lang="ru-RU" sz="2600" dirty="0" smtClean="0"/>
              <a:t>рассчитать, </a:t>
            </a:r>
            <a:r>
              <a:rPr lang="ru-RU" sz="2600" dirty="0"/>
              <a:t>как расстояние, разделенное на время.</a:t>
            </a:r>
            <a:endParaRPr lang="en-IE" sz="2600" dirty="0"/>
          </a:p>
          <a:p>
            <a:pPr marL="285750" indent="-285750">
              <a:spcAft>
                <a:spcPts val="1200"/>
              </a:spcAft>
            </a:pPr>
            <a:r>
              <a:rPr lang="ru-RU" sz="2600" dirty="0"/>
              <a:t>Скорость - неотъемлемая часть регби.</a:t>
            </a:r>
            <a:endParaRPr lang="en-IE" sz="2600" dirty="0"/>
          </a:p>
          <a:p>
            <a:pPr marL="285750" indent="-285750">
              <a:spcAft>
                <a:spcPts val="1200"/>
              </a:spcAft>
            </a:pPr>
            <a:r>
              <a:rPr lang="ru-RU" sz="2600" dirty="0"/>
              <a:t>Все игроки, независимо от позиции, должны будут стараться бежать как можно быстрее на определенное расстояние.</a:t>
            </a:r>
            <a:endParaRPr lang="en-IE" sz="2600" dirty="0"/>
          </a:p>
          <a:p>
            <a:pPr marL="285750" indent="-285750">
              <a:spcAft>
                <a:spcPts val="1200"/>
              </a:spcAft>
            </a:pPr>
            <a:r>
              <a:rPr lang="ru-RU" sz="2600" dirty="0"/>
              <a:t>В спорте скорость рассматривается как длина шага </a:t>
            </a:r>
            <a:r>
              <a:rPr lang="ru-RU" sz="2600" dirty="0" smtClean="0"/>
              <a:t>*</a:t>
            </a:r>
            <a:r>
              <a:rPr lang="en-IE" sz="2600" dirty="0" smtClean="0"/>
              <a:t> </a:t>
            </a:r>
            <a:r>
              <a:rPr lang="ru-RU" sz="2600" dirty="0"/>
              <a:t>частоту шага (какое расстояние </a:t>
            </a:r>
            <a:r>
              <a:rPr lang="ru-RU" sz="2600" dirty="0" smtClean="0"/>
              <a:t>покрывается </a:t>
            </a:r>
            <a:r>
              <a:rPr lang="ru-RU" sz="2600" dirty="0"/>
              <a:t>за один шаг </a:t>
            </a:r>
            <a:r>
              <a:rPr lang="ru-RU" sz="2600" dirty="0" smtClean="0"/>
              <a:t>*</a:t>
            </a:r>
            <a:r>
              <a:rPr lang="en-IE" sz="2600" dirty="0" smtClean="0"/>
              <a:t> </a:t>
            </a:r>
            <a:r>
              <a:rPr lang="ru-RU" sz="2600" dirty="0"/>
              <a:t>как часто игрок может отталкиваться от опоры в </a:t>
            </a:r>
            <a:r>
              <a:rPr lang="ru-RU" sz="2600" dirty="0" smtClean="0"/>
              <a:t>течение </a:t>
            </a:r>
            <a:r>
              <a:rPr lang="ru-RU" sz="2600" dirty="0"/>
              <a:t>определенного периода времени).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708516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1740E9-B724-4A5D-A1B4-67B728C757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4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5038ED38-CD98-4EC6-BFA9-4BBB5129C5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D1DE761F-D1E5-49D6-A1E3-61970AE24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66198"/>
            <a:ext cx="7200000" cy="540000"/>
          </a:xfrm>
        </p:spPr>
        <p:txBody>
          <a:bodyPr>
            <a:noAutofit/>
          </a:bodyPr>
          <a:lstStyle/>
          <a:p>
            <a:r>
              <a:rPr lang="ru-RU" b="1" dirty="0"/>
              <a:t>Обучение </a:t>
            </a:r>
            <a:r>
              <a:rPr lang="ru-RU" b="1" dirty="0" smtClean="0"/>
              <a:t>технике</a:t>
            </a:r>
            <a:endParaRPr lang="en-US" b="1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xmlns="" id="{FB395462-3D6D-4919-9CF7-7B3062219918}"/>
              </a:ext>
            </a:extLst>
          </p:cNvPr>
          <p:cNvSpPr txBox="1">
            <a:spLocks/>
          </p:cNvSpPr>
          <p:nvPr/>
        </p:nvSpPr>
        <p:spPr>
          <a:xfrm>
            <a:off x="548640" y="1583351"/>
            <a:ext cx="10357048" cy="37436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Aft>
                <a:spcPts val="1200"/>
              </a:spcAft>
            </a:pPr>
            <a:r>
              <a:rPr lang="ru-RU" sz="2400" dirty="0"/>
              <a:t>Первый шаг к достижению хорошей техники - изучение эффективной механики движений.</a:t>
            </a:r>
            <a:endParaRPr lang="en-US" sz="2400" b="1" u="sng" dirty="0"/>
          </a:p>
          <a:p>
            <a:pPr marL="285750" indent="-285750">
              <a:spcAft>
                <a:spcPts val="1200"/>
              </a:spcAft>
            </a:pPr>
            <a:r>
              <a:rPr lang="ru-RU" sz="2400" dirty="0"/>
              <a:t>Плохая техника снижает эффективность и экономичность </a:t>
            </a:r>
            <a:r>
              <a:rPr lang="ru-RU" sz="2400" dirty="0" smtClean="0"/>
              <a:t>бега.</a:t>
            </a:r>
            <a:endParaRPr lang="en-IE" sz="2400" b="1" u="sng" dirty="0"/>
          </a:p>
          <a:p>
            <a:pPr marL="285750" indent="-285750">
              <a:spcAft>
                <a:spcPts val="1200"/>
              </a:spcAft>
            </a:pPr>
            <a:r>
              <a:rPr lang="ru-RU" sz="2400" dirty="0"/>
              <a:t>Хорошая техника спринта включает </a:t>
            </a:r>
            <a:r>
              <a:rPr lang="ru-RU" sz="2400" dirty="0" smtClean="0"/>
              <a:t>плавное </a:t>
            </a:r>
            <a:r>
              <a:rPr lang="ru-RU" sz="2400" dirty="0"/>
              <a:t>циклическое движение ног, движение рук противоположно движению ног, </a:t>
            </a:r>
            <a:r>
              <a:rPr lang="ru-RU" sz="2400" dirty="0" smtClean="0"/>
              <a:t>жесткое положение корпуса</a:t>
            </a:r>
            <a:r>
              <a:rPr lang="ru-RU" sz="2400" dirty="0"/>
              <a:t>, позволяющее передавать силу по всему телу.</a:t>
            </a:r>
            <a:endParaRPr lang="en-IE" sz="2400" b="1" u="sng" dirty="0"/>
          </a:p>
          <a:p>
            <a:pPr marL="285750" indent="-285750">
              <a:spcAft>
                <a:spcPts val="1200"/>
              </a:spcAft>
            </a:pPr>
            <a:r>
              <a:rPr lang="ru-RU" sz="2400" dirty="0"/>
              <a:t>Есть разные фазы спринта, и у каждой своя техника.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98626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1740E9-B724-4A5D-A1B4-67B728C757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5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5038ED38-CD98-4EC6-BFA9-4BBB5129C5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422C3447-4DD3-44DB-ABFD-D22008F16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08" y="279646"/>
            <a:ext cx="7200000" cy="540000"/>
          </a:xfrm>
        </p:spPr>
        <p:txBody>
          <a:bodyPr>
            <a:noAutofit/>
          </a:bodyPr>
          <a:lstStyle/>
          <a:p>
            <a:r>
              <a:rPr lang="ru-RU" b="1" dirty="0" smtClean="0"/>
              <a:t>Техника </a:t>
            </a:r>
            <a:r>
              <a:rPr lang="ru-RU" b="1" dirty="0"/>
              <a:t>ускорения</a:t>
            </a:r>
            <a:endParaRPr lang="en-US" b="1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xmlns="" id="{5B3C1CFA-97C0-465A-866B-8C3D203032F4}"/>
              </a:ext>
            </a:extLst>
          </p:cNvPr>
          <p:cNvSpPr txBox="1">
            <a:spLocks/>
          </p:cNvSpPr>
          <p:nvPr/>
        </p:nvSpPr>
        <p:spPr>
          <a:xfrm>
            <a:off x="744419" y="1514084"/>
            <a:ext cx="6327231" cy="49781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Aft>
                <a:spcPts val="1200"/>
              </a:spcAft>
            </a:pPr>
            <a:r>
              <a:rPr lang="ru-RU" sz="2300" dirty="0" smtClean="0"/>
              <a:t>Во время ускорения корпус должен наклоняться вперед, а игрок должен стремиться выполнять движение ногами вниз и назад.</a:t>
            </a:r>
            <a:endParaRPr lang="en-IE" sz="2300" dirty="0" smtClean="0"/>
          </a:p>
          <a:p>
            <a:pPr marL="285750" indent="-285750">
              <a:spcAft>
                <a:spcPts val="1200"/>
              </a:spcAft>
            </a:pPr>
            <a:r>
              <a:rPr lang="ru-RU" sz="2300" dirty="0" smtClean="0"/>
              <a:t>Движение рук во время ускорения происходит при сохранении угла сгибания в локтевом суставе 90 градусов.</a:t>
            </a:r>
            <a:endParaRPr lang="en-IE" sz="2300" dirty="0" smtClean="0"/>
          </a:p>
          <a:p>
            <a:pPr marL="285750" indent="-285750">
              <a:spcAft>
                <a:spcPts val="1200"/>
              </a:spcAft>
            </a:pPr>
            <a:r>
              <a:rPr lang="ru-RU" sz="2300" dirty="0" smtClean="0"/>
              <a:t>Рука, противоположная ноге, которая собирается удариться о землю, должна двигаться вверх и вперед от бедра к плечу, чтобы уравновесить движение ноги и избежать нежелательного движения.</a:t>
            </a:r>
            <a:endParaRPr lang="en-US" sz="2300" b="1" u="sng" dirty="0"/>
          </a:p>
        </p:txBody>
      </p:sp>
      <p:pic>
        <p:nvPicPr>
          <p:cNvPr id="8" name="Picture 2" descr="Related image">
            <a:extLst>
              <a:ext uri="{FF2B5EF4-FFF2-40B4-BE49-F238E27FC236}">
                <a16:creationId xmlns:a16="http://schemas.microsoft.com/office/drawing/2014/main" xmlns="" id="{C85B6C30-E58F-4AA4-9799-CA80F8127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520" y="2167603"/>
            <a:ext cx="4411597" cy="269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043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1740E9-B724-4A5D-A1B4-67B728C757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6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5038ED38-CD98-4EC6-BFA9-4BBB5129C5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886A43B4-403F-4D4A-9385-1210EED44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08" y="251006"/>
            <a:ext cx="9737528" cy="540000"/>
          </a:xfrm>
        </p:spPr>
        <p:txBody>
          <a:bodyPr>
            <a:noAutofit/>
          </a:bodyPr>
          <a:lstStyle/>
          <a:p>
            <a:r>
              <a:rPr lang="ru-RU" b="1" dirty="0" smtClean="0"/>
              <a:t>Ускорение - примеры </a:t>
            </a:r>
            <a:r>
              <a:rPr lang="ru-RU" b="1" dirty="0"/>
              <a:t>упражнений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3E36E61-4222-4C13-AA21-3126A66E773F}"/>
              </a:ext>
            </a:extLst>
          </p:cNvPr>
          <p:cNvSpPr txBox="1"/>
          <p:nvPr/>
        </p:nvSpPr>
        <p:spPr>
          <a:xfrm>
            <a:off x="1290320" y="4988623"/>
            <a:ext cx="9387840" cy="74847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можем практиковать эти действия, сосредотачиваясь на правильной технике ускорения и положении тела. Какие еще упражнения на развитие  ускорения вы знаете?</a:t>
            </a:r>
            <a:endParaRPr lang="en-IE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Media15-converted">
            <a:hlinkClick r:id="" action="ppaction://media"/>
            <a:extLst>
              <a:ext uri="{FF2B5EF4-FFF2-40B4-BE49-F238E27FC236}">
                <a16:creationId xmlns:a16="http://schemas.microsoft.com/office/drawing/2014/main" xmlns="" id="{3A0FA975-2955-4ACD-81F4-41E207CC43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908" y="2064711"/>
            <a:ext cx="3959607" cy="2227278"/>
          </a:xfrm>
          <a:prstGeom prst="rect">
            <a:avLst/>
          </a:prstGeom>
        </p:spPr>
      </p:pic>
      <p:pic>
        <p:nvPicPr>
          <p:cNvPr id="3" name="Media16-converted">
            <a:hlinkClick r:id="" action="ppaction://media"/>
            <a:extLst>
              <a:ext uri="{FF2B5EF4-FFF2-40B4-BE49-F238E27FC236}">
                <a16:creationId xmlns:a16="http://schemas.microsoft.com/office/drawing/2014/main" xmlns="" id="{B5004471-05C3-4D31-8D50-BFD174FDB60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16197" y="2064711"/>
            <a:ext cx="3959606" cy="2227278"/>
          </a:xfrm>
          <a:prstGeom prst="rect">
            <a:avLst/>
          </a:prstGeom>
        </p:spPr>
      </p:pic>
      <p:pic>
        <p:nvPicPr>
          <p:cNvPr id="11" name="Media17-converted">
            <a:hlinkClick r:id="" action="ppaction://media"/>
            <a:extLst>
              <a:ext uri="{FF2B5EF4-FFF2-40B4-BE49-F238E27FC236}">
                <a16:creationId xmlns:a16="http://schemas.microsoft.com/office/drawing/2014/main" xmlns="" id="{5DF5B173-C199-4E67-9BF7-5E45BFC5F41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62486" y="2064711"/>
            <a:ext cx="3959606" cy="222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9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7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1740E9-B724-4A5D-A1B4-67B728C757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7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5038ED38-CD98-4EC6-BFA9-4BBB5129C5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C01CC30B-B30B-4510-AD40-7195E6FFA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08" y="302524"/>
            <a:ext cx="11283712" cy="540000"/>
          </a:xfrm>
        </p:spPr>
        <p:txBody>
          <a:bodyPr>
            <a:noAutofit/>
          </a:bodyPr>
          <a:lstStyle/>
          <a:p>
            <a:r>
              <a:rPr lang="ru-RU" b="1" dirty="0"/>
              <a:t>Техника бега с максимальной скоростью</a:t>
            </a:r>
            <a:endParaRPr lang="en-US" b="1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xmlns="" id="{4951491D-0148-4C76-BEC7-70D876BD0E78}"/>
              </a:ext>
            </a:extLst>
          </p:cNvPr>
          <p:cNvSpPr txBox="1">
            <a:spLocks/>
          </p:cNvSpPr>
          <p:nvPr/>
        </p:nvSpPr>
        <p:spPr>
          <a:xfrm>
            <a:off x="715248" y="1590709"/>
            <a:ext cx="7200001" cy="45967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Aft>
                <a:spcPts val="1200"/>
              </a:spcAft>
            </a:pPr>
            <a:r>
              <a:rPr lang="ru-RU" sz="2000" dirty="0"/>
              <a:t>Когда игрок находится в фазе максимальной скорости бега, туловище будет </a:t>
            </a:r>
            <a:r>
              <a:rPr lang="ru-RU" sz="2000" dirty="0" smtClean="0"/>
              <a:t>находиться </a:t>
            </a:r>
            <a:r>
              <a:rPr lang="ru-RU" sz="2000" dirty="0"/>
              <a:t>в более </a:t>
            </a:r>
            <a:r>
              <a:rPr lang="ru-RU" sz="2000" dirty="0" smtClean="0"/>
              <a:t>вертикальном </a:t>
            </a:r>
            <a:r>
              <a:rPr lang="ru-RU" sz="2000" dirty="0"/>
              <a:t>положении.</a:t>
            </a:r>
            <a:endParaRPr lang="en-IE" sz="2000" dirty="0"/>
          </a:p>
          <a:p>
            <a:pPr marL="285750" indent="-285750">
              <a:spcAft>
                <a:spcPts val="1200"/>
              </a:spcAft>
            </a:pPr>
            <a:r>
              <a:rPr lang="ru-RU" sz="2000" dirty="0"/>
              <a:t>Скорость игрока будет определяться </a:t>
            </a:r>
            <a:r>
              <a:rPr lang="ru-RU" sz="2000" dirty="0" smtClean="0"/>
              <a:t>тем, сколько </a:t>
            </a:r>
            <a:r>
              <a:rPr lang="ru-RU" sz="2000" dirty="0"/>
              <a:t>силы игрок может приложить к земле за минимальное время контакта стопы с землей.</a:t>
            </a:r>
            <a:endParaRPr lang="en-IE" sz="2000" dirty="0"/>
          </a:p>
          <a:p>
            <a:pPr marL="285750" indent="-285750">
              <a:spcAft>
                <a:spcPts val="1200"/>
              </a:spcAft>
            </a:pPr>
            <a:r>
              <a:rPr lang="ru-RU" sz="2000" dirty="0"/>
              <a:t>Стопа должна контактировать с поверхностью прямо над или немного впереди общего центра </a:t>
            </a:r>
            <a:r>
              <a:rPr lang="ru-RU" sz="2000" dirty="0" smtClean="0"/>
              <a:t>масс.</a:t>
            </a:r>
            <a:endParaRPr lang="en-IE" sz="2000" dirty="0"/>
          </a:p>
          <a:p>
            <a:pPr marL="285750" indent="-285750">
              <a:spcAft>
                <a:spcPts val="1200"/>
              </a:spcAft>
            </a:pPr>
            <a:r>
              <a:rPr lang="ru-RU" sz="2000" dirty="0"/>
              <a:t>Разгибание бедра, колена и голеностопного сустава продвигает игрока вперед, а затем в этих суставах должно произойти сгибание, чтобы вывести колено перед собой, чтобы подготовиться к следующему контакту с землей.</a:t>
            </a:r>
            <a:r>
              <a:rPr lang="en-IE" sz="2000" dirty="0"/>
              <a:t> </a:t>
            </a:r>
            <a:endParaRPr lang="en-US" sz="2000" b="1" u="sng" dirty="0"/>
          </a:p>
        </p:txBody>
      </p:sp>
      <p:pic>
        <p:nvPicPr>
          <p:cNvPr id="8" name="Picture 2" descr="Related image">
            <a:extLst>
              <a:ext uri="{FF2B5EF4-FFF2-40B4-BE49-F238E27FC236}">
                <a16:creationId xmlns:a16="http://schemas.microsoft.com/office/drawing/2014/main" xmlns="" id="{F11FE1C2-6D91-449A-BB8A-1055BB1F51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90"/>
          <a:stretch/>
        </p:blipFill>
        <p:spPr bwMode="auto">
          <a:xfrm>
            <a:off x="8010745" y="1985845"/>
            <a:ext cx="3917095" cy="292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448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1740E9-B724-4A5D-A1B4-67B728C757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8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5038ED38-CD98-4EC6-BFA9-4BBB5129C5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43F46B42-E329-4B3F-930F-53E329DAB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08" y="350608"/>
            <a:ext cx="10299590" cy="540000"/>
          </a:xfrm>
        </p:spPr>
        <p:txBody>
          <a:bodyPr>
            <a:noAutofit/>
          </a:bodyPr>
          <a:lstStyle/>
          <a:p>
            <a:r>
              <a:rPr lang="ru-RU" b="1" dirty="0" smtClean="0"/>
              <a:t>Бег </a:t>
            </a:r>
            <a:r>
              <a:rPr lang="ru-RU" b="1" dirty="0"/>
              <a:t>с максимальной </a:t>
            </a:r>
            <a:r>
              <a:rPr lang="ru-RU" b="1" dirty="0" smtClean="0"/>
              <a:t>скоростью - примеры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B4411D6-1484-4305-B023-323D9C6BF4D9}"/>
              </a:ext>
            </a:extLst>
          </p:cNvPr>
          <p:cNvSpPr txBox="1"/>
          <p:nvPr/>
        </p:nvSpPr>
        <p:spPr>
          <a:xfrm>
            <a:off x="1402080" y="5245819"/>
            <a:ext cx="9438640" cy="84449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можем практиковать эти упражнения, сосредоточившись на правильной технике бега на максимальной скорости и правильном положении корпуса. Какие еще упражнения на максимальную скорость вы знаете?</a:t>
            </a:r>
            <a:r>
              <a:rPr lang="en-IE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Media18-converted">
            <a:hlinkClick r:id="" action="ppaction://media"/>
            <a:extLst>
              <a:ext uri="{FF2B5EF4-FFF2-40B4-BE49-F238E27FC236}">
                <a16:creationId xmlns:a16="http://schemas.microsoft.com/office/drawing/2014/main" xmlns="" id="{4677C4B6-1730-4E3A-93DD-938D69AA45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685" y="1881801"/>
            <a:ext cx="3942821" cy="2217837"/>
          </a:xfrm>
          <a:prstGeom prst="rect">
            <a:avLst/>
          </a:prstGeom>
        </p:spPr>
      </p:pic>
      <p:pic>
        <p:nvPicPr>
          <p:cNvPr id="3" name="Media19-converted">
            <a:hlinkClick r:id="" action="ppaction://media"/>
            <a:extLst>
              <a:ext uri="{FF2B5EF4-FFF2-40B4-BE49-F238E27FC236}">
                <a16:creationId xmlns:a16="http://schemas.microsoft.com/office/drawing/2014/main" xmlns="" id="{0D0A8713-ECA8-4504-BF15-5AC9A146CD1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24588" y="1881799"/>
            <a:ext cx="3942824" cy="2217839"/>
          </a:xfrm>
          <a:prstGeom prst="rect">
            <a:avLst/>
          </a:prstGeom>
        </p:spPr>
      </p:pic>
      <p:pic>
        <p:nvPicPr>
          <p:cNvPr id="11" name="Media20-converted">
            <a:hlinkClick r:id="" action="ppaction://media"/>
            <a:extLst>
              <a:ext uri="{FF2B5EF4-FFF2-40B4-BE49-F238E27FC236}">
                <a16:creationId xmlns:a16="http://schemas.microsoft.com/office/drawing/2014/main" xmlns="" id="{367F1B35-4941-4989-B603-707DB7D392D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62488" y="1881799"/>
            <a:ext cx="3942826" cy="221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8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4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1740E9-B724-4A5D-A1B4-67B728C757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9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5038ED38-CD98-4EC6-BFA9-4BBB5129C5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8CE80DD6-4F81-42C5-ADE5-4221B42E0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305868"/>
            <a:ext cx="7200000" cy="540000"/>
          </a:xfrm>
        </p:spPr>
        <p:txBody>
          <a:bodyPr>
            <a:noAutofit/>
          </a:bodyPr>
          <a:lstStyle/>
          <a:p>
            <a:r>
              <a:rPr lang="ru-RU" b="1" dirty="0" smtClean="0"/>
              <a:t>Скорость </a:t>
            </a:r>
            <a:r>
              <a:rPr lang="ru-RU" b="1" dirty="0"/>
              <a:t>и </a:t>
            </a:r>
            <a:r>
              <a:rPr lang="ru-RU" b="1" dirty="0" smtClean="0"/>
              <a:t>ловкость 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xmlns="" id="{D9B45350-E333-4EB4-B93F-31CAAB902288}"/>
              </a:ext>
            </a:extLst>
          </p:cNvPr>
          <p:cNvSpPr txBox="1">
            <a:spLocks/>
          </p:cNvSpPr>
          <p:nvPr/>
        </p:nvSpPr>
        <p:spPr>
          <a:xfrm>
            <a:off x="548639" y="1491911"/>
            <a:ext cx="11153834" cy="425474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Aft>
                <a:spcPts val="1200"/>
              </a:spcAft>
            </a:pPr>
            <a:r>
              <a:rPr lang="ru-RU" sz="2200" dirty="0" smtClean="0"/>
              <a:t>Тренировки </a:t>
            </a:r>
            <a:r>
              <a:rPr lang="ru-RU" sz="2200" dirty="0"/>
              <a:t>с использованием </a:t>
            </a:r>
            <a:r>
              <a:rPr lang="ru-RU" sz="2200" dirty="0" err="1"/>
              <a:t>плиометрики</a:t>
            </a:r>
            <a:r>
              <a:rPr lang="ru-RU" sz="2200" dirty="0"/>
              <a:t> </a:t>
            </a:r>
            <a:r>
              <a:rPr lang="ru-RU" sz="2200" dirty="0" smtClean="0"/>
              <a:t>позволяют </a:t>
            </a:r>
            <a:r>
              <a:rPr lang="ru-RU" sz="2200" dirty="0"/>
              <a:t>игрокам производить больше взрывной </a:t>
            </a:r>
            <a:r>
              <a:rPr lang="ru-RU" sz="2200" dirty="0" smtClean="0"/>
              <a:t>силы.</a:t>
            </a:r>
            <a:endParaRPr lang="en-US" sz="2200" dirty="0"/>
          </a:p>
          <a:p>
            <a:pPr marL="285750" indent="-285750">
              <a:spcAft>
                <a:spcPts val="1200"/>
              </a:spcAft>
            </a:pPr>
            <a:r>
              <a:rPr lang="ru-RU" sz="2200" dirty="0" err="1"/>
              <a:t>Плиометрика</a:t>
            </a:r>
            <a:r>
              <a:rPr lang="ru-RU" sz="2200" dirty="0"/>
              <a:t> предполагает использование цикла растягивания-укорачивания. Когда мышца растягивается перед сокращением, она может сокращаться с большей силой.</a:t>
            </a:r>
            <a:endParaRPr lang="en-US" sz="2200" dirty="0"/>
          </a:p>
          <a:p>
            <a:pPr marL="285750" indent="-285750">
              <a:spcAft>
                <a:spcPts val="1200"/>
              </a:spcAft>
            </a:pPr>
            <a:r>
              <a:rPr lang="ru-RU" sz="2200" dirty="0"/>
              <a:t>Спринт - это </a:t>
            </a:r>
            <a:r>
              <a:rPr lang="ru-RU" sz="2200" dirty="0" err="1"/>
              <a:t>плиометрическое</a:t>
            </a:r>
            <a:r>
              <a:rPr lang="ru-RU" sz="2200" dirty="0"/>
              <a:t> упражнение.</a:t>
            </a:r>
            <a:endParaRPr lang="en-US" sz="2200" dirty="0"/>
          </a:p>
          <a:p>
            <a:pPr marL="285750" indent="-285750">
              <a:spcAft>
                <a:spcPts val="1200"/>
              </a:spcAft>
            </a:pPr>
            <a:r>
              <a:rPr lang="ru-RU" sz="2200" dirty="0"/>
              <a:t>Когда ступня соприкасается с землей, мышцы растягиваются, чтобы контролировать удар, а затем сокращаются, чтобы оттолкнуться и подтолкнуть тело вперед.</a:t>
            </a:r>
          </a:p>
          <a:p>
            <a:pPr marL="285750" indent="-285750">
              <a:spcAft>
                <a:spcPts val="1200"/>
              </a:spcAft>
            </a:pPr>
            <a:r>
              <a:rPr lang="ru-RU" sz="2200" dirty="0" err="1"/>
              <a:t>Плиометрические</a:t>
            </a:r>
            <a:r>
              <a:rPr lang="ru-RU" sz="2200" dirty="0"/>
              <a:t> тренировки могут улучшить спринт и </a:t>
            </a:r>
            <a:r>
              <a:rPr lang="ru-RU" sz="2200" dirty="0" smtClean="0"/>
              <a:t>скорость.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2974731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orld Rugby Theme">
      <a:dk1>
        <a:srgbClr val="21409A"/>
      </a:dk1>
      <a:lt1>
        <a:srgbClr val="FFFFFF"/>
      </a:lt1>
      <a:dk2>
        <a:srgbClr val="21409A"/>
      </a:dk2>
      <a:lt2>
        <a:srgbClr val="FFFFFF"/>
      </a:lt2>
      <a:accent1>
        <a:srgbClr val="64A70B"/>
      </a:accent1>
      <a:accent2>
        <a:srgbClr val="21409A"/>
      </a:accent2>
      <a:accent3>
        <a:srgbClr val="A2D28A"/>
      </a:accent3>
      <a:accent4>
        <a:srgbClr val="7378B9"/>
      </a:accent4>
      <a:accent5>
        <a:srgbClr val="275C90"/>
      </a:accent5>
      <a:accent6>
        <a:srgbClr val="4A9371"/>
      </a:accent6>
      <a:hlink>
        <a:srgbClr val="9BBB59"/>
      </a:hlink>
      <a:folHlink>
        <a:srgbClr val="9BBB59"/>
      </a:folHlink>
    </a:clrScheme>
    <a:fontScheme name="World Rugby Fonts">
      <a:majorFont>
        <a:latin typeface="Colosseum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R_Template-MASTERBRAND-PPT-Generic-COLOR.pptx" id="{8CD44943-1BD1-4D36-9683-96424716F0E8}" vid="{FCE8FA3F-927D-4CC2-860C-541FCAF6904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482</TotalTime>
  <Words>786</Words>
  <Application>Microsoft Office PowerPoint</Application>
  <PresentationFormat>Произвольный</PresentationFormat>
  <Paragraphs>78</Paragraphs>
  <Slides>15</Slides>
  <Notes>0</Notes>
  <HiddenSlides>0</HiddenSlides>
  <MMClips>11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Times New Roman</vt:lpstr>
      <vt:lpstr>Calibri</vt:lpstr>
      <vt:lpstr>Lucida Grande</vt:lpstr>
      <vt:lpstr>Arial Black</vt:lpstr>
      <vt:lpstr>Colosseum Bold</vt:lpstr>
      <vt:lpstr>ＭＳ Ｐゴシック</vt:lpstr>
      <vt:lpstr>Office Theme</vt:lpstr>
      <vt:lpstr> Уровень 1 - Кондиции в регби: Подростки</vt:lpstr>
      <vt:lpstr>Скорость и Ловкость</vt:lpstr>
      <vt:lpstr>Скорость и ловкость</vt:lpstr>
      <vt:lpstr>Обучение технике</vt:lpstr>
      <vt:lpstr>Техника ускорения</vt:lpstr>
      <vt:lpstr>Ускорение - примеры упражнений</vt:lpstr>
      <vt:lpstr>Техника бега с максимальной скоростью</vt:lpstr>
      <vt:lpstr>Бег с максимальной скоростью - примеры</vt:lpstr>
      <vt:lpstr>Скорость и ловкость  </vt:lpstr>
      <vt:lpstr>Плиометрика - примеры </vt:lpstr>
      <vt:lpstr>Ловкость </vt:lpstr>
      <vt:lpstr>Ловкость - примеры</vt:lpstr>
      <vt:lpstr>Возврат к целям и результатам</vt:lpstr>
      <vt:lpstr>Подведение итогов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Keating, Deirdre</dc:creator>
  <cp:lastModifiedBy>User</cp:lastModifiedBy>
  <cp:revision>40</cp:revision>
  <dcterms:created xsi:type="dcterms:W3CDTF">2018-11-22T17:31:28Z</dcterms:created>
  <dcterms:modified xsi:type="dcterms:W3CDTF">2020-11-26T12:38:41Z</dcterms:modified>
</cp:coreProperties>
</file>